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88" r:id="rId3"/>
    <p:sldId id="290" r:id="rId4"/>
    <p:sldId id="289" r:id="rId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D0A2B"/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713" autoAdjust="0"/>
    <p:restoredTop sz="94660"/>
  </p:normalViewPr>
  <p:slideViewPr>
    <p:cSldViewPr>
      <p:cViewPr>
        <p:scale>
          <a:sx n="107" d="100"/>
          <a:sy n="107" d="100"/>
        </p:scale>
        <p:origin x="-72" y="-72"/>
      </p:cViewPr>
      <p:guideLst>
        <p:guide orient="horz" pos="3929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94" y="-9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>
                <a:solidFill>
                  <a:srgbClr val="70899B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684400" y="1818000"/>
            <a:ext cx="1695912" cy="403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12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1200" b="1" dirty="0" smtClean="0">
                <a:solidFill>
                  <a:srgbClr val="9D0A2B"/>
                </a:solidFill>
              </a:rPr>
            </a:br>
            <a:r>
              <a:rPr lang="fr-CH" sz="1200" b="1" dirty="0" smtClean="0">
                <a:solidFill>
                  <a:srgbClr val="9D0A2B"/>
                </a:solidFill>
              </a:rPr>
              <a:t>Patent System</a:t>
            </a:r>
            <a:endParaRPr lang="fr-CH" sz="12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384155"/>
            <a:ext cx="102463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 smtClean="0"/>
              <a:t>July2017</a:t>
            </a:r>
          </a:p>
          <a:p>
            <a:pPr>
              <a:spcBef>
                <a:spcPts val="0"/>
              </a:spcBef>
              <a:defRPr/>
            </a:pPr>
            <a:r>
              <a:rPr lang="en-US" sz="900" baseline="0" dirty="0" smtClean="0"/>
              <a:t>rule changes-</a:t>
            </a:r>
            <a:fld id="{DA79EEDA-9492-4994-BB18-1005CD6866B1}" type="slidenum">
              <a:rPr lang="en-US" sz="900" smtClean="0"/>
              <a:pPr>
                <a:spcBef>
                  <a:spcPts val="0"/>
                </a:spcBef>
                <a:defRPr/>
              </a:pPr>
              <a:t>‹#›</a:t>
            </a:fld>
            <a:endParaRPr lang="en-US" sz="900" dirty="0" smtClean="0"/>
          </a:p>
          <a:p>
            <a:pPr>
              <a:spcBef>
                <a:spcPts val="0"/>
              </a:spcBef>
              <a:defRPr/>
            </a:pPr>
            <a:r>
              <a:rPr lang="en-US" sz="900" dirty="0" smtClean="0"/>
              <a:t>24.01.2017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7614000" y="6202800"/>
            <a:ext cx="1422000" cy="302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8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800" b="1" dirty="0" smtClean="0">
                <a:solidFill>
                  <a:srgbClr val="9D0A2B"/>
                </a:solidFill>
              </a:rPr>
            </a:br>
            <a:r>
              <a:rPr lang="fr-CH" sz="800" b="1" dirty="0" smtClean="0">
                <a:solidFill>
                  <a:srgbClr val="9D0A2B"/>
                </a:solidFill>
              </a:rPr>
              <a:t>Patent System</a:t>
            </a:r>
            <a:endParaRPr lang="fr-CH" sz="8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15964" y="4113490"/>
            <a:ext cx="7920532" cy="1406525"/>
          </a:xfrm>
          <a:noFill/>
        </p:spPr>
        <p:txBody>
          <a:bodyPr/>
          <a:lstStyle/>
          <a:p>
            <a:pPr eaLnBrk="1" hangingPunct="1"/>
            <a:r>
              <a:rPr lang="en-US" sz="3400" b="1" dirty="0" smtClean="0">
                <a:solidFill>
                  <a:srgbClr val="70899B"/>
                </a:solidFill>
              </a:rPr>
              <a:t>Amendments to the PCT Regulations as from 1 July 2017</a:t>
            </a:r>
          </a:p>
          <a:p>
            <a:pPr eaLnBrk="1" hangingPunct="1"/>
            <a:endParaRPr lang="en-US" sz="3600" dirty="0" smtClean="0">
              <a:solidFill>
                <a:srgbClr val="70899B"/>
              </a:solidFill>
            </a:endParaRPr>
          </a:p>
        </p:txBody>
      </p:sp>
      <p:pic>
        <p:nvPicPr>
          <p:cNvPr id="3075" name="Picture 8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77" y="3740427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758848"/>
          </a:xfrm>
        </p:spPr>
        <p:txBody>
          <a:bodyPr/>
          <a:lstStyle/>
          <a:p>
            <a:r>
              <a:rPr lang="en-US" dirty="0" smtClean="0"/>
              <a:t>PCT Rule Changes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543" y="1484784"/>
            <a:ext cx="8229600" cy="518457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dirty="0" smtClean="0"/>
              <a:t>Amendment to PCT Rule 45</a:t>
            </a:r>
            <a:r>
              <a:rPr lang="en-GB" altLang="en-US" i="1" dirty="0" smtClean="0"/>
              <a:t>bis.1</a:t>
            </a:r>
            <a:endParaRPr lang="en-GB" alt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Extension of </a:t>
            </a:r>
            <a:r>
              <a:rPr lang="en-US" altLang="en-US" dirty="0"/>
              <a:t>the deadline for requesting supplementary international search from 19 to 22 months from the priority </a:t>
            </a:r>
            <a:r>
              <a:rPr lang="en-US" altLang="en-US" dirty="0" smtClean="0"/>
              <a:t>date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Effective for international applications in respect of which the 19-month time limit for filing a supplementary search request has not yet expired on July 1, 2017</a:t>
            </a:r>
            <a:endParaRPr lang="fr-CH" altLang="en-US" dirty="0"/>
          </a:p>
        </p:txBody>
      </p:sp>
    </p:spTree>
    <p:extLst>
      <p:ext uri="{BB962C8B-B14F-4D97-AF65-F5344CB8AC3E}">
        <p14:creationId xmlns:p14="http://schemas.microsoft.com/office/powerpoint/2010/main" val="363096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758848"/>
          </a:xfrm>
        </p:spPr>
        <p:txBody>
          <a:bodyPr/>
          <a:lstStyle/>
          <a:p>
            <a:r>
              <a:rPr lang="en-US" dirty="0" smtClean="0"/>
              <a:t>PCT Rule Changes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543" y="1073322"/>
            <a:ext cx="8229600" cy="5596038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altLang="en-US" sz="1900" dirty="0" smtClean="0"/>
              <a:t>Amendment to PCT Rules 12</a:t>
            </a:r>
            <a:r>
              <a:rPr lang="en-GB" altLang="en-US" sz="1900" i="1" dirty="0" smtClean="0"/>
              <a:t>bis</a:t>
            </a:r>
            <a:r>
              <a:rPr lang="en-GB" altLang="en-US" sz="1900" dirty="0" smtClean="0"/>
              <a:t>, 23</a:t>
            </a:r>
            <a:r>
              <a:rPr lang="en-GB" altLang="en-US" sz="1900" i="1" dirty="0" smtClean="0"/>
              <a:t>bis</a:t>
            </a:r>
            <a:r>
              <a:rPr lang="en-GB" altLang="en-US" sz="1900" dirty="0" smtClean="0"/>
              <a:t> and 41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GB" altLang="en-US" sz="1900" dirty="0" smtClean="0"/>
              <a:t>Transmittal of earlier search and/or classification results by ROs to ISAs 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altLang="en-US" sz="1900" u="sng" dirty="0"/>
              <a:t>General Rule</a:t>
            </a:r>
            <a:r>
              <a:rPr lang="en-US" altLang="en-US" sz="1900" dirty="0"/>
              <a:t>: </a:t>
            </a:r>
            <a:r>
              <a:rPr lang="en-US" altLang="en-US" sz="1900" dirty="0" smtClean="0"/>
              <a:t> ROs forward the search/classification results </a:t>
            </a:r>
            <a:r>
              <a:rPr lang="en-US" altLang="en-US" sz="1900" dirty="0"/>
              <a:t>from </a:t>
            </a:r>
            <a:r>
              <a:rPr lang="en-US" altLang="en-US" sz="1900" dirty="0" smtClean="0"/>
              <a:t>priority </a:t>
            </a:r>
            <a:r>
              <a:rPr lang="en-US" altLang="en-US" sz="1900" dirty="0"/>
              <a:t>applications </a:t>
            </a:r>
            <a:r>
              <a:rPr lang="en-US" altLang="en-US" sz="1900" dirty="0" smtClean="0"/>
              <a:t>without the applicant’s </a:t>
            </a:r>
            <a:r>
              <a:rPr lang="en-US" altLang="en-US" sz="1900" dirty="0"/>
              <a:t>express </a:t>
            </a:r>
            <a:r>
              <a:rPr lang="en-US" altLang="en-US" sz="1900" dirty="0" smtClean="0"/>
              <a:t>permission</a:t>
            </a:r>
            <a:endParaRPr lang="en-US" altLang="en-US" sz="1900" dirty="0"/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altLang="en-US" sz="1900" u="sng" dirty="0" smtClean="0"/>
              <a:t>Exception</a:t>
            </a:r>
            <a:r>
              <a:rPr lang="en-US" altLang="en-US" sz="1900" dirty="0" smtClean="0"/>
              <a:t>:</a:t>
            </a:r>
          </a:p>
          <a:p>
            <a:pPr lvl="3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altLang="en-US" sz="1900" dirty="0" smtClean="0"/>
              <a:t>ROs </a:t>
            </a:r>
            <a:r>
              <a:rPr lang="en-US" altLang="en-US" sz="1900" dirty="0"/>
              <a:t>which have notified </a:t>
            </a:r>
            <a:r>
              <a:rPr lang="en-US" altLang="en-US" sz="1900" dirty="0" smtClean="0"/>
              <a:t>the IB </a:t>
            </a:r>
            <a:r>
              <a:rPr lang="en-US" altLang="en-US" sz="1900" dirty="0"/>
              <a:t>(before April 14, 2016) of incompatibility of such forwarding with applicable national law are not required to do </a:t>
            </a:r>
            <a:r>
              <a:rPr lang="en-US" altLang="en-US" sz="1900" dirty="0" smtClean="0"/>
              <a:t>so</a:t>
            </a:r>
            <a:endParaRPr lang="en-US" altLang="en-US" sz="1900" dirty="0"/>
          </a:p>
          <a:p>
            <a:pPr lvl="3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altLang="en-US" sz="1900" dirty="0" smtClean="0"/>
              <a:t>Even in cases in which an RO in </a:t>
            </a:r>
            <a:r>
              <a:rPr lang="en-US" altLang="en-US" sz="1900" dirty="0"/>
              <a:t>p</a:t>
            </a:r>
            <a:r>
              <a:rPr lang="en-US" altLang="en-US" sz="1900" dirty="0" smtClean="0"/>
              <a:t>rinciple applies the procedure above, they may allow applicants to request, </a:t>
            </a:r>
            <a:r>
              <a:rPr lang="en-US" altLang="en-US" sz="1900" dirty="0"/>
              <a:t>at the time of filing of the PCT application, </a:t>
            </a:r>
            <a:r>
              <a:rPr lang="en-US" altLang="en-US" sz="1900" dirty="0" smtClean="0"/>
              <a:t>to not have the earlier search results forwarded to the ISA, if the RO notified </a:t>
            </a:r>
            <a:r>
              <a:rPr lang="en-US" altLang="en-US" sz="1900" dirty="0"/>
              <a:t>the IB </a:t>
            </a:r>
            <a:r>
              <a:rPr lang="en-US" altLang="en-US" sz="1900" dirty="0" smtClean="0"/>
              <a:t>accordingly (before </a:t>
            </a:r>
            <a:r>
              <a:rPr lang="en-US" altLang="en-US" sz="1900" dirty="0"/>
              <a:t>April 14, 2016) </a:t>
            </a:r>
            <a:endParaRPr lang="en-GB" altLang="en-US" sz="1900" dirty="0" smtClean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altLang="en-US" sz="1900" dirty="0" smtClean="0"/>
              <a:t>Effective </a:t>
            </a:r>
            <a:r>
              <a:rPr lang="en-US" altLang="en-US" sz="1900" dirty="0"/>
              <a:t>as from 1 July 2017 for applications filed on or </a:t>
            </a:r>
            <a:r>
              <a:rPr lang="en-US" altLang="en-US" sz="1900" dirty="0" smtClean="0"/>
              <a:t>after that date</a:t>
            </a:r>
            <a:endParaRPr lang="fr-CH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374711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888"/>
            <a:ext cx="8507288" cy="902864"/>
          </a:xfrm>
        </p:spPr>
        <p:txBody>
          <a:bodyPr/>
          <a:lstStyle/>
          <a:p>
            <a:r>
              <a:rPr lang="en-US" dirty="0" smtClean="0"/>
              <a:t>PCT Rule Changes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87" y="1091078"/>
            <a:ext cx="8229600" cy="550627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1800" dirty="0" smtClean="0"/>
              <a:t>Amendment to </a:t>
            </a:r>
            <a:r>
              <a:rPr lang="en-GB" altLang="en-US" sz="1800" dirty="0"/>
              <a:t>PCT </a:t>
            </a:r>
            <a:r>
              <a:rPr lang="en-GB" altLang="en-US" sz="1800" dirty="0" smtClean="0"/>
              <a:t>Rules 86 and 95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CH" altLang="en-US" sz="1800" dirty="0" smtClean="0"/>
              <a:t>Obligation for </a:t>
            </a:r>
            <a:r>
              <a:rPr lang="fr-CH" altLang="en-US" sz="1800" dirty="0" err="1" smtClean="0"/>
              <a:t>designated</a:t>
            </a:r>
            <a:r>
              <a:rPr lang="fr-CH" altLang="en-US" sz="1800" dirty="0" smtClean="0"/>
              <a:t> Offices to </a:t>
            </a:r>
            <a:r>
              <a:rPr lang="fr-CH" altLang="en-US" sz="1800" dirty="0" err="1" smtClean="0"/>
              <a:t>timely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send</a:t>
            </a:r>
            <a:r>
              <a:rPr lang="fr-CH" altLang="en-US" sz="1800" dirty="0" smtClean="0"/>
              <a:t> national phase entry and </a:t>
            </a:r>
            <a:r>
              <a:rPr lang="fr-CH" altLang="en-US" sz="1800" dirty="0" err="1" smtClean="0"/>
              <a:t>related</a:t>
            </a:r>
            <a:r>
              <a:rPr lang="fr-CH" altLang="en-US" sz="1800" dirty="0" smtClean="0"/>
              <a:t> data to </a:t>
            </a:r>
            <a:r>
              <a:rPr lang="fr-CH" altLang="en-US" sz="1800" dirty="0"/>
              <a:t>the </a:t>
            </a:r>
            <a:r>
              <a:rPr lang="fr-CH" altLang="en-US" sz="1800" dirty="0" smtClean="0"/>
              <a:t>IB (</a:t>
            </a:r>
            <a:r>
              <a:rPr lang="fr-CH" altLang="en-US" sz="1800" dirty="0" err="1" smtClean="0"/>
              <a:t>complements</a:t>
            </a:r>
            <a:r>
              <a:rPr lang="fr-CH" altLang="en-US" sz="1800" dirty="0" smtClean="0"/>
              <a:t> the </a:t>
            </a:r>
            <a:r>
              <a:rPr lang="fr-CH" altLang="en-US" sz="1800" dirty="0" err="1" smtClean="0"/>
              <a:t>existing</a:t>
            </a:r>
            <a:r>
              <a:rPr lang="fr-CH" altLang="en-US" sz="1800" dirty="0" smtClean="0"/>
              <a:t> national phase data </a:t>
            </a:r>
            <a:r>
              <a:rPr lang="fr-CH" altLang="en-US" sz="1800" dirty="0" err="1" smtClean="0"/>
              <a:t>already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provided</a:t>
            </a:r>
            <a:r>
              <a:rPr lang="fr-CH" altLang="en-US" sz="1800" dirty="0" smtClean="0"/>
              <a:t> by a </a:t>
            </a:r>
            <a:r>
              <a:rPr lang="fr-CH" altLang="en-US" sz="1800" dirty="0" err="1" smtClean="0"/>
              <a:t>number</a:t>
            </a:r>
            <a:r>
              <a:rPr lang="fr-CH" altLang="en-US" sz="1800" dirty="0" smtClean="0"/>
              <a:t> of offices)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CH" altLang="en-US" sz="1800" dirty="0" smtClean="0"/>
              <a:t>Data </a:t>
            </a:r>
            <a:r>
              <a:rPr lang="fr-CH" altLang="en-US" sz="1800" dirty="0" err="1" smtClean="0"/>
              <a:t>required</a:t>
            </a:r>
            <a:r>
              <a:rPr lang="fr-CH" altLang="en-US" sz="1800" dirty="0" smtClean="0"/>
              <a:t> to </a:t>
            </a:r>
            <a:r>
              <a:rPr lang="fr-CH" altLang="en-US" sz="1800" dirty="0" err="1" smtClean="0"/>
              <a:t>be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transmitted</a:t>
            </a:r>
            <a:r>
              <a:rPr lang="fr-CH" altLang="en-US" sz="1800" dirty="0" smtClean="0"/>
              <a:t>: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/>
              <a:t>Date national phase entered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/>
              <a:t>National application number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/>
              <a:t>Number and date of national publication 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/>
              <a:t>Date of grant, and number and date of national publication as </a:t>
            </a:r>
            <a:r>
              <a:rPr lang="en-US" altLang="en-US" sz="1800" dirty="0" smtClean="0"/>
              <a:t>granted</a:t>
            </a:r>
            <a:endParaRPr lang="fr-CH" altLang="en-US" sz="1800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altLang="en-US" sz="1800" dirty="0"/>
              <a:t>Time limit for reporting:  2 months from event (or as soon as reasonably possible thereafter)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CH" altLang="en-US" sz="1800" dirty="0" smtClean="0"/>
              <a:t>Objective: </a:t>
            </a:r>
            <a:r>
              <a:rPr lang="fr-CH" altLang="en-US" sz="1800" dirty="0" err="1" smtClean="0"/>
              <a:t>visibility</a:t>
            </a:r>
            <a:r>
              <a:rPr lang="fr-CH" altLang="en-US" sz="1800" dirty="0" smtClean="0"/>
              <a:t> of the </a:t>
            </a:r>
            <a:r>
              <a:rPr lang="fr-CH" altLang="en-US" sz="1800" dirty="0" err="1" smtClean="0"/>
              <a:t>status</a:t>
            </a:r>
            <a:r>
              <a:rPr lang="fr-CH" altLang="en-US" sz="1800" dirty="0" smtClean="0"/>
              <a:t> of PCT application </a:t>
            </a:r>
            <a:r>
              <a:rPr lang="fr-CH" altLang="en-US" sz="1800" dirty="0" err="1" smtClean="0"/>
              <a:t>during</a:t>
            </a:r>
            <a:r>
              <a:rPr lang="fr-CH" altLang="en-US" sz="1800" dirty="0" smtClean="0"/>
              <a:t> the national phase </a:t>
            </a:r>
            <a:r>
              <a:rPr lang="en-US" altLang="en-US" sz="1800" dirty="0" smtClean="0"/>
              <a:t>on </a:t>
            </a:r>
            <a:r>
              <a:rPr lang="en-US" altLang="en-US" sz="1800" dirty="0"/>
              <a:t>PATENTSCOPE </a:t>
            </a:r>
            <a:r>
              <a:rPr lang="en-US" altLang="en-US" sz="1800" dirty="0" smtClean="0"/>
              <a:t>under the “National </a:t>
            </a:r>
            <a:r>
              <a:rPr lang="en-US" altLang="en-US" sz="1800" dirty="0"/>
              <a:t>phase” tab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 smtClean="0"/>
              <a:t>Effective </a:t>
            </a:r>
            <a:r>
              <a:rPr lang="en-US" altLang="en-US" sz="1800" dirty="0"/>
              <a:t>as from 1 July 2017 for </a:t>
            </a:r>
            <a:r>
              <a:rPr lang="en-US" altLang="en-US" sz="1800" dirty="0" smtClean="0"/>
              <a:t>applications in </a:t>
            </a:r>
            <a:r>
              <a:rPr lang="en-US" altLang="en-US" sz="1800" dirty="0"/>
              <a:t>respect of which </a:t>
            </a:r>
            <a:r>
              <a:rPr lang="en-US" altLang="en-US" sz="1800" dirty="0" smtClean="0"/>
              <a:t>the acts </a:t>
            </a:r>
            <a:r>
              <a:rPr lang="en-US" altLang="en-US" sz="1800" dirty="0"/>
              <a:t>referred to in Article 22 or Article 39 are performed </a:t>
            </a:r>
            <a:r>
              <a:rPr lang="en-US" altLang="en-US" sz="1800" dirty="0" smtClean="0"/>
              <a:t>on or after that date</a:t>
            </a:r>
            <a:endParaRPr lang="fr-CH" altLang="en-US" sz="18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fr-CH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71769387"/>
      </p:ext>
    </p:extLst>
  </p:cSld>
  <p:clrMapOvr>
    <a:masterClrMapping/>
  </p:clrMapOvr>
</p:sld>
</file>

<file path=ppt/theme/theme1.xml><?xml version="1.0" encoding="utf-8"?>
<a:theme xmlns:a="http://schemas.openxmlformats.org/drawingml/2006/main" name="EN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EN_2010_pct background png</Template>
  <TotalTime>3662</TotalTime>
  <Words>336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EN_2010_pct background png</vt:lpstr>
      <vt:lpstr>PowerPoint Presentation</vt:lpstr>
      <vt:lpstr>PCT Rule Changes (1)</vt:lpstr>
      <vt:lpstr>PCT Rule Changes (2)</vt:lpstr>
      <vt:lpstr>PCT Rule Changes (3)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PCT</dc:title>
  <dc:creator>WIPO</dc:creator>
  <cp:lastModifiedBy>RODRIGUEZ Geraldine</cp:lastModifiedBy>
  <cp:revision>119</cp:revision>
  <cp:lastPrinted>2015-05-01T14:20:17Z</cp:lastPrinted>
  <dcterms:created xsi:type="dcterms:W3CDTF">2013-11-19T11:19:13Z</dcterms:created>
  <dcterms:modified xsi:type="dcterms:W3CDTF">2017-02-07T14:42:21Z</dcterms:modified>
</cp:coreProperties>
</file>